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9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58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4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071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96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8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4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1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58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1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2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6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36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06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989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678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8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34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4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AAB0-494B-44C2-B391-D048A20E02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u="sng" dirty="0"/>
              <a:t>DEPARTMENT OF MATHEMATICS</a:t>
            </a:r>
            <a:endParaRPr lang="en-IN" sz="5400" b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0476E-9406-4BFE-B7AD-2BCECBCF23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IN" sz="3200" b="1" u="sng" dirty="0"/>
              <a:t>SGGSJ GOVERNMENT COLLEGE </a:t>
            </a:r>
          </a:p>
          <a:p>
            <a:r>
              <a:rPr lang="en-IN" sz="3200" b="1" u="sng" dirty="0"/>
              <a:t>PAONTA SAHIB</a:t>
            </a:r>
          </a:p>
        </p:txBody>
      </p:sp>
    </p:spTree>
    <p:extLst>
      <p:ext uri="{BB962C8B-B14F-4D97-AF65-F5344CB8AC3E}">
        <p14:creationId xmlns:p14="http://schemas.microsoft.com/office/powerpoint/2010/main" val="143818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3D88F-3129-4DD8-BC41-5C58CB1C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u="sng" dirty="0">
                <a:solidFill>
                  <a:schemeClr val="tx1"/>
                </a:solidFill>
              </a:rPr>
              <a:t>COURSE NAME :    VECTOR CALCULUS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EB746-87D0-470B-8031-2A78D1F64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u="sng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4000" b="1" u="sng" dirty="0">
                <a:solidFill>
                  <a:schemeClr val="tx1"/>
                </a:solidFill>
              </a:rPr>
              <a:t>COURSE CODE  :    310TH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4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B759F-D207-42A5-A63B-76EAAC6AB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tx1"/>
                </a:solidFill>
              </a:rPr>
              <a:t>CONTENTS</a:t>
            </a:r>
            <a:endParaRPr lang="en-IN" sz="4000" b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BA723-6021-4F74-A8C8-01D8CC607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Divergence of a vector point function.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Solenoidal vector.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Problem based on divergence of a function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830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BFE3-D74F-475D-9055-0EB27AEB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DIVERGENCE OF A VECTOR POINT FUNCTION  </a:t>
            </a:r>
            <a:r>
              <a:rPr lang="en-US" dirty="0"/>
              <a:t>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57E461-44A0-4800-A2FA-B020F86238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 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be any differentiable vector function. Then divergence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, written as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, is defined as </a:t>
                </a:r>
              </a:p>
              <a:p>
                <a:pPr marL="0" indent="0" algn="ctr">
                  <a:buNone/>
                </a:pPr>
                <a:r>
                  <a:rPr lang="en-IN" sz="2800" b="1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</a:t>
                </a:r>
                <a:r>
                  <a:rPr lang="en-US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) .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endParaRPr lang="en-IN" sz="2800" b="1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en-IN" sz="2800" b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acc>
                      </m:num>
                      <m:den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57E461-44A0-4800-A2FA-B020F86238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38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6CF111F-F47E-4251-AEFC-8866ECD85F67}"/>
                  </a:ext>
                </a:extLst>
              </p:cNvPr>
              <p:cNvSpPr txBox="1"/>
              <p:nvPr/>
            </p:nvSpPr>
            <p:spPr>
              <a:xfrm>
                <a:off x="1205948" y="861392"/>
                <a:ext cx="9607826" cy="1283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1"/>
                    </a:solidFill>
                  </a:rPr>
                  <a:t>NOTE :  Divergence is always a vector point function and </a:t>
                </a:r>
                <a:r>
                  <a:rPr lang="en-IN" sz="36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3600" b="1" dirty="0">
                    <a:solidFill>
                      <a:schemeClr val="tx1"/>
                    </a:solidFill>
                  </a:rPr>
                  <a:t>  is a scaler point function.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6CF111F-F47E-4251-AEFC-8866ECD85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948" y="861392"/>
                <a:ext cx="9607826" cy="1283621"/>
              </a:xfrm>
              <a:prstGeom prst="rect">
                <a:avLst/>
              </a:prstGeom>
              <a:blipFill>
                <a:blip r:embed="rId2"/>
                <a:stretch>
                  <a:fillRect l="-1967" t="-7109" b="-1706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2DBCB5-79C6-414D-997F-61E5B77BEB19}"/>
                  </a:ext>
                </a:extLst>
              </p:cNvPr>
              <p:cNvSpPr txBox="1"/>
              <p:nvPr/>
            </p:nvSpPr>
            <p:spPr>
              <a:xfrm>
                <a:off x="1205948" y="2729948"/>
                <a:ext cx="9276521" cy="2627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/>
                    </a:solidFill>
                  </a:rPr>
                  <a:t>In terms of component , </a:t>
                </a:r>
              </a:p>
              <a:p>
                <a:endParaRPr lang="en-US" sz="3200" b="1" dirty="0">
                  <a:solidFill>
                    <a:schemeClr val="tx1"/>
                  </a:solidFill>
                </a:endParaRPr>
              </a:p>
              <a:p>
                <a:endParaRPr lang="en-US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IN" sz="3200" b="1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chemeClr val="tx1"/>
                    </a:solidFill>
                  </a:rPr>
                  <a:t>  =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b="1" dirty="0"/>
                  <a:t> </a:t>
                </a:r>
              </a:p>
              <a:p>
                <a:pPr algn="ctr"/>
                <a:r>
                  <a:rPr lang="en-IN" b="1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2DBCB5-79C6-414D-997F-61E5B77BE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948" y="2729948"/>
                <a:ext cx="9276521" cy="2627707"/>
              </a:xfrm>
              <a:prstGeom prst="rect">
                <a:avLst/>
              </a:prstGeom>
              <a:blipFill>
                <a:blip r:embed="rId3"/>
                <a:stretch>
                  <a:fillRect l="-1708" t="-30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30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C0269-7263-4CCD-A3EA-18392F6A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Solenoidal vector</a:t>
            </a:r>
            <a:endParaRPr lang="en-IN" b="1" u="sn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C1C3D-18ED-4104-8F5C-C266B16868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pPr marL="0" indent="0">
                  <a:buNone/>
                </a:pPr>
                <a:r>
                  <a:rPr lang="en-IN" sz="4000" b="1" dirty="0">
                    <a:solidFill>
                      <a:schemeClr val="tx1"/>
                    </a:solidFill>
                  </a:rPr>
                  <a:t>   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4000" b="1" dirty="0">
                    <a:solidFill>
                      <a:schemeClr val="tx1"/>
                    </a:solidFill>
                  </a:rPr>
                  <a:t> is said to be solenoidal </a:t>
                </a:r>
                <a:r>
                  <a:rPr lang="en-IN" sz="4000" b="1" dirty="0" err="1">
                    <a:solidFill>
                      <a:schemeClr val="tx1"/>
                    </a:solidFill>
                  </a:rPr>
                  <a:t>iff</a:t>
                </a:r>
                <a:r>
                  <a:rPr lang="en-IN" sz="4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sz="4000" b="1" dirty="0">
                    <a:solidFill>
                      <a:schemeClr val="tx1"/>
                    </a:solidFill>
                  </a:rPr>
                  <a:t>                          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4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4000" b="1" dirty="0">
                    <a:solidFill>
                      <a:schemeClr val="tx1"/>
                    </a:solidFill>
                  </a:rPr>
                  <a:t>    =   0 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DC1C3D-18ED-4104-8F5C-C266B1686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7852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5A4FF7-7EF5-4DD2-8411-65FAFD1CA41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800" b="1" u="sng" dirty="0">
                    <a:solidFill>
                      <a:schemeClr val="tx1"/>
                    </a:solidFill>
                  </a:rPr>
                  <a:t>PROBLEM 1 :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If 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is a constant vector , then 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= 0.</a:t>
                </a:r>
                <a:endParaRPr lang="en-IN" sz="2800" b="1" u="sn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5A4FF7-7EF5-4DD2-8411-65FAFD1CA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3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24B04D-72CD-42D5-BD45-0CCCF21B9D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u="sng" dirty="0">
                    <a:solidFill>
                      <a:schemeClr val="tx1"/>
                    </a:solidFill>
                  </a:rPr>
                  <a:t>SOLUTION:</a:t>
                </a:r>
                <a:r>
                  <a:rPr lang="en-US" b="1" dirty="0">
                    <a:solidFill>
                      <a:schemeClr val="tx1"/>
                    </a:solidFill>
                  </a:rPr>
                  <a:t>   Here, 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=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</m:acc>
                      </m:num>
                      <m:den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</m:acc>
                      </m:num>
                      <m:den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</m:acc>
                      </m:num>
                      <m:den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 =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          ( </a:t>
                </a:r>
                <a:r>
                  <a:rPr lang="en-IN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∵ 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IN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is a constant vector )</a:t>
                </a:r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 =   0 +  0 + 0</a:t>
                </a: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=     0 .</a:t>
                </a:r>
              </a:p>
              <a:p>
                <a:pPr marL="0" indent="0" algn="ctr">
                  <a:buNone/>
                </a:pPr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24B04D-72CD-42D5-BD45-0CCCF21B9D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44" t="-2936" r="-5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78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D9BDC0-C79C-48F5-9B60-B5BE7BA5611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800" b="1" u="sng" dirty="0">
                    <a:solidFill>
                      <a:schemeClr val="tx1"/>
                    </a:solidFill>
                  </a:rPr>
                  <a:t>PROBLEM 2 :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Determine the constant a so that the vector </a:t>
                </a:r>
                <a:br>
                  <a:rPr lang="en-US" sz="2800" b="1" dirty="0">
                    <a:solidFill>
                      <a:schemeClr val="tx1"/>
                    </a:solidFill>
                  </a:rPr>
                </a:b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1"/>
                    </a:solidFill>
                  </a:rPr>
                  <a:t> 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= ( x + 3y)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( y- 2z)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( x + a z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1"/>
                    </a:solidFill>
                  </a:rPr>
                  <a:t> 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is solenoidal</a:t>
                </a:r>
                <a:r>
                  <a:rPr lang="en-IN" sz="2800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D9BDC0-C79C-48F5-9B60-B5BE7BA561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334" b="-140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E0129E-E872-4FEC-8B38-01611EEF7D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IN" b="1" dirty="0">
                    <a:solidFill>
                      <a:schemeClr val="tx1"/>
                    </a:solidFill>
                  </a:rPr>
                  <a:t>SOLUTION </a:t>
                </a:r>
                <a:r>
                  <a:rPr lang="en-IN" dirty="0">
                    <a:solidFill>
                      <a:schemeClr val="tx1"/>
                    </a:solidFill>
                  </a:rPr>
                  <a:t>:  Here, </a:t>
                </a:r>
              </a:p>
              <a:p>
                <a:pPr marL="0" indent="0" algn="ctr">
                  <a:buNone/>
                </a:pPr>
                <a:r>
                  <a:rPr lang="en-IN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= ( x + 3y)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( y- 2z)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( x + a z 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sz="24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IN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∴        </a:t>
                </a:r>
                <a:r>
                  <a:rPr lang="en-IN" sz="2400" b="1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endParaRPr lang="en-IN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dirty="0">
                    <a:solidFill>
                      <a:schemeClr val="tx1"/>
                    </a:solidFill>
                  </a:rPr>
                  <a:t>                                 </a:t>
                </a:r>
                <a:r>
                  <a:rPr lang="en-IN" b="1" dirty="0">
                    <a:solidFill>
                      <a:schemeClr val="tx1"/>
                    </a:solidFill>
                  </a:rPr>
                  <a:t>= </a:t>
                </a: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en-IN" b="1" dirty="0">
                    <a:solidFill>
                      <a:schemeClr val="tx1"/>
                    </a:solidFill>
                  </a:rPr>
                  <a:t>x + 3y)</a:t>
                </a:r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( y- 2z)</a:t>
                </a:r>
                <a:r>
                  <a:rPr lang="en-US" sz="24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( x + a z )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                             =  1 + 1 + a    =  a + 2.</a:t>
                </a:r>
                <a:endParaRPr lang="en-IN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E0129E-E872-4FEC-8B38-01611EEF7D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51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FFBC-99A2-48EE-9B08-6C6A51D62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sz="2800" b="1" u="sng" dirty="0">
                <a:solidFill>
                  <a:schemeClr val="tx1"/>
                </a:solidFill>
              </a:rPr>
              <a:t>SOLUTION CONTINUE</a:t>
            </a:r>
            <a:r>
              <a:rPr lang="en-IN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9F6B5-5202-4865-A043-C2718C21EE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3200" dirty="0">
                    <a:solidFill>
                      <a:schemeClr val="tx1"/>
                    </a:solidFill>
                  </a:rPr>
                  <a:t>           Since , 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IN" sz="3200" dirty="0">
                    <a:solidFill>
                      <a:schemeClr val="tx1"/>
                    </a:solidFill>
                  </a:rPr>
                  <a:t> is a solenoidal.</a:t>
                </a:r>
              </a:p>
              <a:p>
                <a:pPr marL="0" indent="0">
                  <a:buNone/>
                </a:pPr>
                <a:r>
                  <a:rPr lang="en-IN" sz="3200" dirty="0">
                    <a:solidFill>
                      <a:schemeClr val="tx1"/>
                    </a:solidFill>
                  </a:rPr>
                  <a:t>                           </a:t>
                </a:r>
                <a:r>
                  <a:rPr lang="en-IN" sz="32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∴                  </a:t>
                </a:r>
                <a:r>
                  <a:rPr lang="en-IN" sz="3200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IN" sz="3200" dirty="0">
                    <a:solidFill>
                      <a:schemeClr val="tx1"/>
                    </a:solidFill>
                  </a:rPr>
                  <a:t>   = 0</a:t>
                </a:r>
              </a:p>
              <a:p>
                <a:pPr marL="0" indent="0">
                  <a:buNone/>
                </a:pPr>
                <a:r>
                  <a:rPr lang="en-IN" sz="32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⇒              a + 2 = 0</a:t>
                </a:r>
              </a:p>
              <a:p>
                <a:pPr marL="0" indent="0">
                  <a:buNone/>
                </a:pPr>
                <a:r>
                  <a:rPr lang="en-IN" sz="32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⇒                a  = -2.</a:t>
                </a:r>
                <a:endParaRPr lang="en-IN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9F6B5-5202-4865-A043-C2718C21EE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257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A50A98-4E00-48FE-B0B2-C89EF057343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IN" sz="2800" b="1" u="sng" dirty="0">
                    <a:solidFill>
                      <a:schemeClr val="tx1"/>
                    </a:solidFill>
                  </a:rPr>
                  <a:t>PROBLEM 3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 : Prove that div</a:t>
                </a:r>
                <a:r>
                  <a:rPr lang="en-IN" sz="28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3.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A50A98-4E00-48FE-B0B2-C89EF05734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3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DA5B51-5B7B-44AA-AB8A-EE2217AD69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b="1" u="sng" dirty="0">
                    <a:solidFill>
                      <a:schemeClr val="tx1"/>
                    </a:solidFill>
                  </a:rPr>
                  <a:t>SOLUTION :</a:t>
                </a:r>
                <a:r>
                  <a:rPr lang="en-IN" b="1" dirty="0">
                    <a:solidFill>
                      <a:schemeClr val="tx1"/>
                    </a:solidFill>
                  </a:rPr>
                  <a:t>       Let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  <m:r>
                      <a:rPr lang="en-IN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x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z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∴                  </a:t>
                </a:r>
                <a:r>
                  <a:rPr lang="en-IN" b="1" dirty="0">
                    <a:solidFill>
                      <a:schemeClr val="tx1"/>
                    </a:solidFill>
                  </a:rPr>
                  <a:t>div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  =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IN" b="1" dirty="0">
                            <a:solidFill>
                              <a:schemeClr val="tx1"/>
                            </a:solidFill>
                          </a:rPr>
                          <m:t>  </m:t>
                        </m:r>
                        <m:acc>
                          <m:accPr>
                            <m:chr m:val="̂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. </a:t>
                </a:r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</m:num>
                      <m:den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( </a:t>
                </a:r>
                <a:r>
                  <a:rPr lang="en-IN" b="1" dirty="0">
                    <a:solidFill>
                      <a:schemeClr val="tx1"/>
                    </a:solidFill>
                  </a:rPr>
                  <a:t>x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+  z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)</a:t>
                </a: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             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IN" b="1" dirty="0">
                            <a:solidFill>
                              <a:schemeClr val="tx1"/>
                            </a:solidFill>
                          </a:rPr>
                          <m:t>  </m:t>
                        </m:r>
                        <m:acc>
                          <m:accPr>
                            <m:chr m:val="̂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nary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              =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IN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tx1"/>
                    </a:solidFill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b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              =  1 + 1  + 1</a:t>
                </a: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chemeClr val="tx1"/>
                    </a:solidFill>
                  </a:rPr>
                  <a:t>                                       =   3.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DA5B51-5B7B-44AA-AB8A-EE2217AD69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44" t="-2202" b="-33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0208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C3BB-4B24-43D7-A5D4-462E5EF1DF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6000" b="1" u="sng" dirty="0">
                <a:solidFill>
                  <a:schemeClr val="tx1"/>
                </a:solidFill>
              </a:rPr>
              <a:t>THANKYOU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D7871-6000-4B89-9A96-171136BA4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1795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</TotalTime>
  <Words>432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</vt:lpstr>
      <vt:lpstr>Cambria Math</vt:lpstr>
      <vt:lpstr>Garamond</vt:lpstr>
      <vt:lpstr>Organic</vt:lpstr>
      <vt:lpstr>DEPARTMENT OF MATHEMATICS</vt:lpstr>
      <vt:lpstr>COURSE NAME :    VECTOR CALCULUS</vt:lpstr>
      <vt:lpstr>CONTENTS</vt:lpstr>
      <vt:lpstr>DIVERGENCE OF A VECTOR POINT FUNCTION  :</vt:lpstr>
      <vt:lpstr>PowerPoint Presentation</vt:lpstr>
      <vt:lpstr>Solenoidal vector</vt:lpstr>
      <vt:lpstr>PROBLEM 1 : If  V ⃗ is a constant vector , then divV ⃗ = 0.</vt:lpstr>
      <vt:lpstr>PROBLEM 2 :  Determine the constant a so that the vector   F ⃗ = ( x + 3y) (i ) ̂ + ( y- 2z) j ̂ + ( x + a z ) k ̂ is solenoidal.</vt:lpstr>
      <vt:lpstr>SOLUTION CONTINUE…</vt:lpstr>
      <vt:lpstr>PROBLEM 3 : Prove that div r ⃗ = 3.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2</cp:revision>
  <dcterms:created xsi:type="dcterms:W3CDTF">2022-06-14T06:43:49Z</dcterms:created>
  <dcterms:modified xsi:type="dcterms:W3CDTF">2022-07-13T15:48:34Z</dcterms:modified>
</cp:coreProperties>
</file>